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charts/_rels/chart3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3.xml.xlsx"/>
</Relationships>

</file>

<file path=ppt/charts/_rels/chart5.xml.rels><?xml version="1.0" encoding="UTF-8" standalone="yes"?>
<Relationships xmlns="http://schemas.openxmlformats.org/package/2006/relationships">
  <Relationship Id="rId1" Type="http://schemas.openxmlformats.org/officeDocument/2006/relationships/package" Target="../embeddings/chart5.xml.xlsx"/>
</Relationships>
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Monthly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20"/>
      <c:hPercent val="100"/>
      <c:rotY val="2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ptCount val="12"/>
                <c:pt idx="0">
                  <c:v>133</c:v>
                </c:pt>
                <c:pt idx="1">
                  <c:v>99</c:v>
                </c:pt>
                <c:pt idx="2">
                  <c:v>191</c:v>
                </c:pt>
                <c:pt idx="3">
                  <c:v>205</c:v>
                </c:pt>
                <c:pt idx="4">
                  <c:v>167</c:v>
                </c:pt>
                <c:pt idx="5">
                  <c:v>201</c:v>
                </c:pt>
                <c:pt idx="6">
                  <c:v>240</c:v>
                </c:pt>
                <c:pt idx="7">
                  <c:v>226</c:v>
                </c:pt>
                <c:pt idx="8">
                  <c:v>255</c:v>
                </c:pt>
                <c:pt idx="9">
                  <c:v>264</c:v>
                </c:pt>
                <c:pt idx="10">
                  <c:v>283</c:v>
                </c:pt>
                <c:pt idx="11">
                  <c:v>293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2010</c:v>
                </c:pt>
              </c:strCache>
            </c:strRef>
          </c:tx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ptCount val="12"/>
                <c:pt idx="0">
                  <c:v>266</c:v>
                </c:pt>
                <c:pt idx="1">
                  <c:v>198</c:v>
                </c:pt>
                <c:pt idx="2">
                  <c:v>271</c:v>
                </c:pt>
                <c:pt idx="3">
                  <c:v>305</c:v>
                </c:pt>
                <c:pt idx="4">
                  <c:v>267</c:v>
                </c:pt>
                <c:pt idx="5">
                  <c:v>301</c:v>
                </c:pt>
                <c:pt idx="6">
                  <c:v>340</c:v>
                </c:pt>
                <c:pt idx="7">
                  <c:v>326</c:v>
                </c:pt>
                <c:pt idx="8">
                  <c:v>344</c:v>
                </c:pt>
                <c:pt idx="9">
                  <c:v>364</c:v>
                </c:pt>
                <c:pt idx="10">
                  <c:v>383</c:v>
                </c:pt>
                <c:pt idx="11">
                  <c:v>379</c:v>
                </c:pt>
              </c:numCache>
            </c:numRef>
          </c:val>
        </c:ser>
        <c:gapWidth val="150"/>
        <c:axId val="52743552"/>
        <c:axId val="52749440"/>
        <c:axId val="0"/>
      </c:bar3DChart>
      <c:catAx>
        <c:axId val="527435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Month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9440"/>
        <c:crosses val="autoZero"/>
        <c:lblAlgn val="ctr"/>
        <c:lblOffset val="100"/>
      </c:catAx>
      <c:valAx>
        <c:axId val="5274944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b="false" i="false" strike="noStrike" sz="10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r>
                  <a:rPr lang="en-US" dirty="0"/>
                  <a:t>Downloads</a:t>
                </a:r>
                <a:endParaRPr lang="en-US" dirty="0"/>
              </a:p>
            </c:rich>
          </c:tx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b="false" i="false" strike="noStrike" sz="1000" u="none">
                <a:solidFill>
                  <a:srgbClr val="000000">
                    <a:alpha val="100000"/>
                  </a:srgbClr>
                </a:solidFill>
                <a:latin typeface="Calibri"/>
                <a:ea typeface="Calibri"/>
              </a:defRPr>
            </a:pPr>
            <a:endParaRPr lang="en-US" dirty="0"/>
          </a:p>
        </c:txPr>
        <c:crossAx val="52743552"/>
        <c:crosses val="autoZero"/>
        <c:crossBetween val="between"/>
      </c:valAx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gradFill>
      <a:gsLst>
        <a:gs pos="0">
          <a:srgbClr val="CCCCCC">
            <a:alpha val="100000"/>
          </a:srgbClr>
        </a:gs>
        <a:gs pos="100000">
          <a:srgbClr val="FFFFFF">
            <a:alpha val="100000"/>
          </a:srgbClr>
        </a:gs>
      </a:gsLst>
      <a:lin ang="16200000" scaled="0"/>
    </a:gra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algn="l" fontAlgn="base" marL="0" marR="0" indent="0" lvl="0">
              <a:defRPr/>
            </a:pPr>
            <a:r>
              <a:rPr lang="en-US" dirty="0" b="false" i="true" strike="noStrike" sz="180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PHPPresentation Daily Downloads</a:t>
            </a:r>
            <a:endParaRPr lang="en-US" dirty="0"/>
          </a:p>
        </c:rich>
      </c:tx>
      <c:layout>
        <c:manualLayout>
          <c:xMode val="edge"/>
          <c:yMode val="edge"/>
          <c:x val="0.01000000000000000020816681711721685132943093776702880859375"/>
          <c:y val="0.01000000000000000020816681711721685132943093776702880859375"/>
        </c:manualLayout>
      </c:layout>
      <c:overlay val="0"/>
    </c:title>
    <c:autoTitleDeleted val="0"/>
    <c:view3D>
      <c:rotX val="30"/>
      <c:hPercent val="100"/>
      <c:rotY val="0"/>
      <c:depthPercent val="100"/>
      <c:rAngAx val="1"/>
      <c:perspective val="30"/>
    </c:view3D>
    <c:plotArea>
      <c:layout>
        <c:manualLayout>
          <c:xMode val="edge"/>
          <c:yMode val="edge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Downloads</c:v>
                </c:pt>
              </c:strCache>
            </c:strRef>
          </c:tx>
          <c:explosion val="0"/>
          <c:dLbls>
            <c:txPr>
              <a:bodyPr/>
              <a:lstStyle/>
              <a:p>
                <a:pPr>
                  <a:defRPr b="false" i="false" strike="noStrike" sz="900" u="none">
                    <a:solidFill>
                      <a:srgbClr val="000000">
                        <a:alpha val="100000"/>
                      </a:srgbClr>
                    </a:solidFill>
                    <a:latin typeface="Calibri"/>
                    <a:ea typeface="Calibri"/>
                  </a:defRPr>
                </a:pPr>
                <a:endParaRPr lang="en-US" dirty="0"/>
              </a:p>
            </c:txPr>
            <c:dLblPos val="ctr"/>
            <c:showVal val="1"/>
            <c:showCatName val="0"/>
            <c:showSerName val="0"/>
            <c:showPercent val="0"/>
            <c:showLeaderLines val="1"/>
          </c:dLbls>
          <c:cat>
            <c:strRef>
              <c:f>Sheet1!$A$2:$A$8</c:f>
              <c:strCache>
                <c:ptCount val="7"/>
                <c:pt idx="0">
                  <c:v>Monday</c:v>
                </c:pt>
                <c:pt idx="1">
                  <c:v>Tuesday</c:v>
                </c:pt>
                <c:pt idx="2">
                  <c:v>Wednesday</c:v>
                </c:pt>
                <c:pt idx="3">
                  <c:v>Thursday</c:v>
                </c:pt>
                <c:pt idx="4">
                  <c:v>Friday</c:v>
                </c:pt>
                <c:pt idx="5">
                  <c:v>Saturday</c:v>
                </c:pt>
                <c:pt idx="6">
                  <c:v>Sunday</c:v>
                </c:pt>
              </c:strCache>
            </c:strRef>
          </c:cat>
          <c:val>
            <c:numRef>
              <c:f>Sheet1!$B$2:$B$8</c:f>
              <c:numCache>
                <c:ptCount val="7"/>
                <c:pt idx="0">
                  <c:v>12</c:v>
                </c:pt>
                <c:pt idx="1">
                  <c:v>15</c:v>
                </c:pt>
                <c:pt idx="2">
                  <c:v>13</c:v>
                </c:pt>
                <c:pt idx="3">
                  <c:v>17</c:v>
                </c:pt>
                <c:pt idx="4">
                  <c:v>14</c:v>
                </c:pt>
                <c:pt idx="5">
                  <c:v>9</c:v>
                </c:pt>
                <c:pt idx="6">
                  <c:v>7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</c:manualLayout>
      </c:layout>
      <c:overlay val="0"/>
      <c:spPr>
        <a:noFill/>
        <a:ln w="12700" cap="flat" cmpd="sng" algn="ctr">
          <a:solidFill>
            <a:srgbClr val="000000">
              <a:alpha val="100000"/>
            </a:srgbClr>
          </a:solidFill>
          <a:prstDash val="solid"/>
          <a:round/>
          <a:headEnd type="none" w="med" len="med"/>
          <a:tailEnd type="none" w="med" len="med"/>
        </a:ln>
      </c:spPr>
      <c:txPr>
        <a:bodyPr/>
        <a:lstStyle/>
        <a:p>
          <a:pPr algn="l" fontAlgn="base" marL="0" marR="0" indent="0" lvl="0">
            <a:defRPr b="false" i="true" strike="noStrike" sz="1000" u="none">
              <a:solidFill>
                <a:srgbClr val="000000">
                  <a:alpha val="100000"/>
                </a:srgbClr>
              </a:solidFill>
              <a:latin typeface="Calibri"/>
            </a:defRPr>
          </a:pPr>
          <a:endParaRPr lang="en-US" dirty="0"/>
        </a:p>
      </c:txPr>
    </c:legend>
    <c:plotVisOnly val="1"/>
    <c:dispBlanksAs val="zero"/>
  </c:chart>
  <c:spPr>
    <a:gradFill>
      <a:gsLst>
        <a:gs pos="0">
          <a:srgbClr val="CCCCCC">
            <a:alpha val="100000"/>
          </a:srgbClr>
        </a:gs>
        <a:gs pos="100000">
          <a:srgbClr val="FFFFFF">
            <a:alpha val="100000"/>
          </a:srgbClr>
        </a:gs>
      </a:gsLst>
      <a:lin ang="16200000" scaled="0"/>
    </a:gradFill>
    <a:ln w="12700" cap="flat" cmpd="sng" algn="ctr">
      <a:solidFill>
        <a:srgbClr val="000000">
          <a:alpha val="100000"/>
        </a:srgbClr>
      </a:solidFill>
      <a:prstDash val="solid"/>
      <a:round/>
      <a:headEnd type="none" w="med" len="med"/>
      <a:tailEnd type="none" w="med" len="med"/>
    </a:ln>
    <a:effectLst>
      <a:outerShdw blurRad="57150" dist="95250" dir="2700000" algn="br" rotWithShape="0">
        <a:srgbClr val="000000">
          <a:alpha val="50000"/>
        </a:srgbClr>
      </a:outerShdw>
    </a:effectLst>
  </c:spPr>
  <c:externalData r:id="rId1">
    <c:autoUpdate val="0"/>
  </c:externalData>
</c:chartSpace>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56729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chart" Target="../charts/chart3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chart" Target="../charts/chart5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Month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810500" cy="6000750"/>
          <a:chOff x="95250" y="95250"/>
          <a:chExt cx="7810500" cy="6000750"/>
        </a:xfrm>
      </p:grpSpPr>
      <p:pic>
        <p:nvPicPr>
          <p:cNvPr id="2" name="PHPPresentation logo" descr="PHPPresentation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graphicFrame>
        <p:nvGraphicFramePr>
          <p:cNvPr id="3" name="PHPPresentation Daily Downloads" descr=""/>
          <p:cNvGraphicFramePr/>
          <p:nvPr/>
        </p:nvGraphicFramePr>
        <p:xfrm>
          <a:off x="1143000" y="762000"/>
          <a:ext cx="6667500" cy="5238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2025-08-31T16:10:34Z</dcterms:created>
  <dcterms:modified xsi:type="dcterms:W3CDTF">2025-08-31T16:10:34Z</dcterms:modified>
  <dc:title>Sample 08 Title</dc:title>
  <dc:description>Sample 08 Description</dc:description>
  <dc:subject>Sample 08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